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5" r:id="rId4"/>
    <p:sldId id="258" r:id="rId5"/>
    <p:sldId id="259" r:id="rId6"/>
    <p:sldId id="269" r:id="rId7"/>
    <p:sldId id="267" r:id="rId8"/>
    <p:sldId id="276" r:id="rId9"/>
    <p:sldId id="277" r:id="rId10"/>
    <p:sldId id="272" r:id="rId11"/>
    <p:sldId id="273" r:id="rId12"/>
    <p:sldId id="261" r:id="rId13"/>
    <p:sldId id="266" r:id="rId14"/>
    <p:sldId id="260" r:id="rId15"/>
    <p:sldId id="262" r:id="rId16"/>
    <p:sldId id="263" r:id="rId17"/>
    <p:sldId id="264" r:id="rId18"/>
    <p:sldId id="265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E199-59D6-4F38-AFF2-8D7937F54CE8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0E2-4C2B-4687-9679-8E59AF9F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9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E199-59D6-4F38-AFF2-8D7937F54CE8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0E2-4C2B-4687-9679-8E59AF9F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9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E199-59D6-4F38-AFF2-8D7937F54CE8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0E2-4C2B-4687-9679-8E59AF9F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6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E199-59D6-4F38-AFF2-8D7937F54CE8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0E2-4C2B-4687-9679-8E59AF9F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3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E199-59D6-4F38-AFF2-8D7937F54CE8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0E2-4C2B-4687-9679-8E59AF9F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7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E199-59D6-4F38-AFF2-8D7937F54CE8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0E2-4C2B-4687-9679-8E59AF9F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6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E199-59D6-4F38-AFF2-8D7937F54CE8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0E2-4C2B-4687-9679-8E59AF9F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8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E199-59D6-4F38-AFF2-8D7937F54CE8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0E2-4C2B-4687-9679-8E59AF9F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3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E199-59D6-4F38-AFF2-8D7937F54CE8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0E2-4C2B-4687-9679-8E59AF9F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9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E199-59D6-4F38-AFF2-8D7937F54CE8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0E2-4C2B-4687-9679-8E59AF9F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E199-59D6-4F38-AFF2-8D7937F54CE8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F0E2-4C2B-4687-9679-8E59AF9F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5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E199-59D6-4F38-AFF2-8D7937F54CE8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F0E2-4C2B-4687-9679-8E59AF9F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3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ae/url?sa=i&amp;rct=j&amp;q=&amp;esrc=s&amp;source=images&amp;cd=&amp;ved=0ahUKEwirl4Cl55jQAhUGzRQKHeoOBJIQjRwIBw&amp;url=http://www.thebrilliantclub.org/the-mystery-of-mastery-maths/&amp;bvm=bv.137904068,d.d2s&amp;psig=AFQjCNFxmlgszEVf4aGxh7zb7B-83SuZtA&amp;ust=1478682343154603&amp;cad=rj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743200"/>
          </a:xfrm>
        </p:spPr>
        <p:txBody>
          <a:bodyPr>
            <a:noAutofit/>
          </a:bodyPr>
          <a:lstStyle/>
          <a:p>
            <a:r>
              <a:rPr lang="en-US" sz="9600" dirty="0" err="1" smtClean="0"/>
              <a:t>Maths</a:t>
            </a:r>
            <a:r>
              <a:rPr lang="en-US" sz="9600" dirty="0" smtClean="0"/>
              <a:t> Mastery </a:t>
            </a:r>
            <a:br>
              <a:rPr lang="en-US" sz="9600" dirty="0" smtClean="0"/>
            </a:br>
            <a:r>
              <a:rPr lang="en-US" sz="5400" dirty="0" smtClean="0"/>
              <a:t> Year 5 and 6</a:t>
            </a:r>
            <a:endParaRPr lang="en-US" sz="5400" dirty="0"/>
          </a:p>
        </p:txBody>
      </p:sp>
      <p:sp>
        <p:nvSpPr>
          <p:cNvPr id="3" name="AutoShape 2" descr="Image result for maths mastery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25563"/>
            <a:ext cx="78105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sinking ship of innovati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sinking ship of innovati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t="43389" r="37431" b="17051"/>
          <a:stretch/>
        </p:blipFill>
        <p:spPr bwMode="auto">
          <a:xfrm>
            <a:off x="914400" y="3429000"/>
            <a:ext cx="7391400" cy="27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17459" y="4786027"/>
            <a:ext cx="1742685" cy="1112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3293" y="559433"/>
            <a:ext cx="8359236" cy="5478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Problem Solving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720870" y="1475988"/>
            <a:ext cx="2221057" cy="1995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20870" y="3903895"/>
            <a:ext cx="2221057" cy="1995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0869" y="1996461"/>
            <a:ext cx="2221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Apply mathematics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870" y="4141295"/>
            <a:ext cx="22093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Break down problems and persevere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1370497"/>
            <a:ext cx="5415929" cy="46474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Reasoning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616036" y="2278272"/>
            <a:ext cx="2098963" cy="1625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16037" y="2493881"/>
            <a:ext cx="209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Conjecture relationships &amp; generalisations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7734" y="1444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51059" y="2851729"/>
            <a:ext cx="2741469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Fluency</a:t>
            </a:r>
          </a:p>
          <a:p>
            <a:endParaRPr lang="en-US" sz="4000" b="1" dirty="0"/>
          </a:p>
          <a:p>
            <a:endParaRPr lang="en-US" sz="4000" b="1" dirty="0" smtClean="0"/>
          </a:p>
          <a:p>
            <a:endParaRPr lang="en-US" sz="4000" b="1" dirty="0"/>
          </a:p>
          <a:p>
            <a:endParaRPr lang="en-US" sz="4000" b="1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6519804" y="3584833"/>
            <a:ext cx="1742685" cy="1112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517457" y="3787352"/>
            <a:ext cx="174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Rapid &amp; accurate recall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17459" y="4830403"/>
            <a:ext cx="174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Conceptual understanding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16034" y="4273327"/>
            <a:ext cx="2098963" cy="1625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16036" y="4648737"/>
            <a:ext cx="2098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Mathematical Language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 doing this…?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18284" y="1371600"/>
            <a:ext cx="71697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Reasoning…</a:t>
            </a:r>
          </a:p>
          <a:p>
            <a:r>
              <a:rPr lang="en-US" sz="1600" dirty="0" smtClean="0"/>
              <a:t> </a:t>
            </a:r>
          </a:p>
          <a:p>
            <a:pPr lvl="2" algn="ctr">
              <a:lnSpc>
                <a:spcPct val="150000"/>
              </a:lnSpc>
            </a:pPr>
            <a:r>
              <a:rPr lang="en-US" sz="3200" dirty="0" smtClean="0"/>
              <a:t>What do you notice?</a:t>
            </a:r>
          </a:p>
          <a:p>
            <a:pPr lvl="2" algn="ctr">
              <a:lnSpc>
                <a:spcPct val="150000"/>
              </a:lnSpc>
            </a:pPr>
            <a:r>
              <a:rPr lang="en-US" sz="3200" dirty="0" smtClean="0"/>
              <a:t>True or False?</a:t>
            </a:r>
          </a:p>
          <a:p>
            <a:pPr lvl="2" algn="ctr">
              <a:lnSpc>
                <a:spcPct val="150000"/>
              </a:lnSpc>
            </a:pPr>
            <a:r>
              <a:rPr lang="en-US" sz="3200" dirty="0" smtClean="0"/>
              <a:t>Odd one out</a:t>
            </a:r>
          </a:p>
          <a:p>
            <a:pPr lvl="2" algn="ctr">
              <a:lnSpc>
                <a:spcPct val="150000"/>
              </a:lnSpc>
            </a:pPr>
            <a:r>
              <a:rPr lang="en-US" sz="3200" dirty="0" smtClean="0"/>
              <a:t>Spot the mistake</a:t>
            </a:r>
          </a:p>
          <a:p>
            <a:pPr lvl="2" algn="ctr">
              <a:lnSpc>
                <a:spcPct val="150000"/>
              </a:lnSpc>
            </a:pPr>
            <a:r>
              <a:rPr lang="en-US" sz="3200" dirty="0" smtClean="0"/>
              <a:t>Give me an example …</a:t>
            </a:r>
          </a:p>
          <a:p>
            <a:pPr lvl="2" algn="ctr">
              <a:lnSpc>
                <a:spcPct val="150000"/>
              </a:lnSpc>
            </a:pPr>
            <a:r>
              <a:rPr lang="en-US" sz="3200" dirty="0" smtClean="0"/>
              <a:t>Prove 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33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 doing this…?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Reasoning…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5670"/>
            <a:ext cx="5867400" cy="400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7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 doing this…?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Fluency…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48672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0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 doing this…?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Fluency and reasoning…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05112"/>
            <a:ext cx="6998619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5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 doing this…?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Problem solving…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6663411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4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 doing this…?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6" t="10791" r="14761" b="19393"/>
          <a:stretch/>
        </p:blipFill>
        <p:spPr bwMode="auto">
          <a:xfrm>
            <a:off x="228600" y="1600200"/>
            <a:ext cx="8657303" cy="446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2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 doing this…?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9689"/>
            <a:ext cx="7767936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366" y="3594295"/>
            <a:ext cx="3057525" cy="308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0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 doing this…?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3907302" y="2667000"/>
            <a:ext cx="5105400" cy="35052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76200" y="1219200"/>
            <a:ext cx="4572000" cy="4648200"/>
          </a:xfrm>
          <a:prstGeom prst="wedgeEllipseCallout">
            <a:avLst>
              <a:gd name="adj1" fmla="val 27782"/>
              <a:gd name="adj2" fmla="val 5977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 descr="6ccbc2e9-41f5-432e-875e-5200428d147d@eurprd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4" b="16645"/>
          <a:stretch/>
        </p:blipFill>
        <p:spPr bwMode="auto">
          <a:xfrm>
            <a:off x="4050730" y="3352800"/>
            <a:ext cx="496197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6107b16a-1a38-4089-b3e5-9fb10310f280@eurprd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 r="6434"/>
          <a:stretch/>
        </p:blipFill>
        <p:spPr bwMode="auto">
          <a:xfrm rot="5400000">
            <a:off x="591323" y="1719262"/>
            <a:ext cx="3560299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2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t="11681" r="3559" b="5243"/>
          <a:stretch/>
        </p:blipFill>
        <p:spPr bwMode="auto">
          <a:xfrm>
            <a:off x="990600" y="1143000"/>
            <a:ext cx="7086600" cy="36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628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2998"/>
            <a:ext cx="3429000" cy="170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2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Curriculum 2014 states that children must stay within their band – deeper rather than further</a:t>
            </a:r>
          </a:p>
          <a:p>
            <a:r>
              <a:rPr lang="en-US" dirty="0" smtClean="0"/>
              <a:t>As an outstanding school we are always looking to improve our </a:t>
            </a:r>
            <a:r>
              <a:rPr lang="en-US" dirty="0" smtClean="0"/>
              <a:t>practice – mastery is something we are taking on in all subjects, not just </a:t>
            </a:r>
            <a:r>
              <a:rPr lang="en-US" dirty="0" err="1" smtClean="0"/>
              <a:t>maths</a:t>
            </a:r>
            <a:endParaRPr lang="en-US" dirty="0" smtClean="0"/>
          </a:p>
          <a:p>
            <a:r>
              <a:rPr lang="en-US" dirty="0" smtClean="0"/>
              <a:t>Research </a:t>
            </a:r>
            <a:r>
              <a:rPr lang="en-US" dirty="0" smtClean="0"/>
              <a:t>shows that mixed ability groups learn best</a:t>
            </a:r>
          </a:p>
          <a:p>
            <a:r>
              <a:rPr lang="en-US" dirty="0" smtClean="0"/>
              <a:t>All children can achieve – raises confidence and standards in </a:t>
            </a:r>
            <a:r>
              <a:rPr lang="en-US" dirty="0" err="1" smtClean="0"/>
              <a:t>Maths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7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Maths</a:t>
            </a:r>
            <a:r>
              <a:rPr lang="en-US" dirty="0" smtClean="0"/>
              <a:t> Mastery in Year 5 and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maths</a:t>
            </a:r>
            <a:r>
              <a:rPr lang="en-US" dirty="0" smtClean="0"/>
              <a:t> taught to Year 5 &amp; 6 is a gradual introduction to the mastery approach – focus on problem solving and questioning</a:t>
            </a:r>
          </a:p>
          <a:p>
            <a:r>
              <a:rPr lang="en-US" dirty="0" smtClean="0"/>
              <a:t>The school is bridging the gap between sets and mixed ability teaching</a:t>
            </a:r>
          </a:p>
          <a:p>
            <a:r>
              <a:rPr lang="en-US" dirty="0" smtClean="0"/>
              <a:t>Enrichment team offer GT support and challenge to pupils which can change on a weekly basis</a:t>
            </a:r>
          </a:p>
          <a:p>
            <a:r>
              <a:rPr lang="en-US" dirty="0" smtClean="0"/>
              <a:t>Intervention offered to those children struggling to grasp concept within the same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 children think it 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57200" y="4157003"/>
            <a:ext cx="3962400" cy="2133600"/>
          </a:xfrm>
          <a:prstGeom prst="wedgeRoundRectCallout">
            <a:avLst>
              <a:gd name="adj1" fmla="val -16218"/>
              <a:gd name="adj2" fmla="val 6250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Maths</a:t>
            </a:r>
            <a:r>
              <a:rPr lang="en-US" dirty="0" smtClean="0">
                <a:solidFill>
                  <a:schemeClr val="tx1"/>
                </a:solidFill>
              </a:rPr>
              <a:t> Mastery is an advanced form of learning in </a:t>
            </a:r>
            <a:r>
              <a:rPr lang="en-US" dirty="0" err="1" smtClean="0">
                <a:solidFill>
                  <a:schemeClr val="tx1"/>
                </a:solidFill>
              </a:rPr>
              <a:t>maths</a:t>
            </a:r>
            <a:r>
              <a:rPr lang="en-US" dirty="0" smtClean="0">
                <a:solidFill>
                  <a:schemeClr val="tx1"/>
                </a:solidFill>
              </a:rPr>
              <a:t> because it is more challenging than the previous task.  </a:t>
            </a:r>
            <a:r>
              <a:rPr lang="en-US" b="1" dirty="0" smtClean="0">
                <a:solidFill>
                  <a:schemeClr val="tx1"/>
                </a:solidFill>
              </a:rPr>
              <a:t>Nils 6C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57200" y="1600200"/>
            <a:ext cx="3962400" cy="2133600"/>
          </a:xfrm>
          <a:prstGeom prst="wedgeRoundRectCallout">
            <a:avLst>
              <a:gd name="adj1" fmla="val 13605"/>
              <a:gd name="adj2" fmla="val 6579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think </a:t>
            </a:r>
            <a:r>
              <a:rPr lang="en-US" dirty="0" err="1" smtClean="0">
                <a:solidFill>
                  <a:schemeClr val="tx1"/>
                </a:solidFill>
              </a:rPr>
              <a:t>Maths</a:t>
            </a:r>
            <a:r>
              <a:rPr lang="en-US" dirty="0" smtClean="0">
                <a:solidFill>
                  <a:schemeClr val="tx1"/>
                </a:solidFill>
              </a:rPr>
              <a:t> Mastery is a way to challenge you to think differently and deeply.  I think it is good because I like challenging myself and it helps me see my mistakes. 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Kristina 6B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730262" y="4157003"/>
            <a:ext cx="3962400" cy="2133600"/>
          </a:xfrm>
          <a:prstGeom prst="wedgeRoundRectCallout">
            <a:avLst>
              <a:gd name="adj1" fmla="val -596"/>
              <a:gd name="adj2" fmla="val 6447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Maths</a:t>
            </a:r>
            <a:r>
              <a:rPr lang="en-US" dirty="0" smtClean="0">
                <a:solidFill>
                  <a:schemeClr val="tx1"/>
                </a:solidFill>
              </a:rPr>
              <a:t> Mastery is when you’ve perfected your learning and shown your understanding.  I feel this is good because it helps me truly know what I am doing and why I do it.  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Danyaal</a:t>
            </a:r>
            <a:r>
              <a:rPr lang="en-US" b="1" dirty="0" smtClean="0">
                <a:solidFill>
                  <a:schemeClr val="tx1"/>
                </a:solidFill>
              </a:rPr>
              <a:t> 6B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730262" y="1580271"/>
            <a:ext cx="3962400" cy="2133600"/>
          </a:xfrm>
          <a:prstGeom prst="wedgeRoundRectCallout">
            <a:avLst>
              <a:gd name="adj1" fmla="val -9827"/>
              <a:gd name="adj2" fmla="val 6184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Maths</a:t>
            </a:r>
            <a:r>
              <a:rPr lang="en-US" dirty="0" smtClean="0">
                <a:solidFill>
                  <a:schemeClr val="tx1"/>
                </a:solidFill>
              </a:rPr>
              <a:t> Mastery is when you show your understanding in various ways and deepen your understanding in a particular area.  This will help everyone.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Trisha 6D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it look like, in Year 5 and 6?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</a:rPr>
              <a:t>The essential idea behind mastery is that </a:t>
            </a:r>
            <a:r>
              <a:rPr lang="en-US" sz="4800" b="1" i="1" dirty="0">
                <a:solidFill>
                  <a:srgbClr val="FF0000"/>
                </a:solidFill>
              </a:rPr>
              <a:t>all </a:t>
            </a:r>
            <a:r>
              <a:rPr lang="en-US" sz="4800" b="1" i="1" dirty="0" smtClean="0">
                <a:solidFill>
                  <a:srgbClr val="FF0000"/>
                </a:solidFill>
              </a:rPr>
              <a:t>children</a:t>
            </a:r>
            <a:r>
              <a:rPr lang="en-US" sz="4800" dirty="0" smtClean="0">
                <a:solidFill>
                  <a:srgbClr val="FF0000"/>
                </a:solidFill>
              </a:rPr>
              <a:t> need </a:t>
            </a:r>
            <a:r>
              <a:rPr lang="en-US" sz="4800" dirty="0">
                <a:solidFill>
                  <a:srgbClr val="FF0000"/>
                </a:solidFill>
              </a:rPr>
              <a:t>a </a:t>
            </a:r>
            <a:r>
              <a:rPr lang="en-US" sz="4800" b="1" i="1" dirty="0">
                <a:solidFill>
                  <a:srgbClr val="FF0000"/>
                </a:solidFill>
              </a:rPr>
              <a:t>deep </a:t>
            </a:r>
            <a:r>
              <a:rPr lang="en-US" sz="4800" dirty="0">
                <a:solidFill>
                  <a:srgbClr val="FF0000"/>
                </a:solidFill>
              </a:rPr>
              <a:t>understanding of the mathematics </a:t>
            </a:r>
            <a:r>
              <a:rPr lang="en-US" sz="4800" dirty="0" smtClean="0">
                <a:solidFill>
                  <a:srgbClr val="FF0000"/>
                </a:solidFill>
              </a:rPr>
              <a:t>they are learning.</a:t>
            </a:r>
          </a:p>
          <a:p>
            <a:pPr marL="0" indent="0" algn="r">
              <a:buNone/>
            </a:pPr>
            <a:r>
              <a:rPr lang="en-US" dirty="0" smtClean="0"/>
              <a:t>NCETM,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does it mean to </a:t>
            </a:r>
            <a:br>
              <a:rPr lang="en-GB" dirty="0" smtClean="0"/>
            </a:br>
            <a:r>
              <a:rPr lang="en-GB" dirty="0" smtClean="0"/>
              <a:t>master something?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I know </a:t>
            </a:r>
            <a:r>
              <a:rPr lang="en-GB" dirty="0" smtClean="0">
                <a:solidFill>
                  <a:srgbClr val="FF0000"/>
                </a:solidFill>
              </a:rPr>
              <a:t>how to </a:t>
            </a:r>
            <a:r>
              <a:rPr lang="en-GB" dirty="0" smtClean="0"/>
              <a:t>do it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It becomes </a:t>
            </a:r>
            <a:r>
              <a:rPr lang="en-GB" dirty="0" smtClean="0">
                <a:solidFill>
                  <a:srgbClr val="FF0000"/>
                </a:solidFill>
              </a:rPr>
              <a:t>automatic</a:t>
            </a:r>
            <a:r>
              <a:rPr lang="en-GB" dirty="0" smtClean="0"/>
              <a:t> and I don’t need to think about it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I’m </a:t>
            </a:r>
            <a:r>
              <a:rPr lang="en-GB" dirty="0" smtClean="0">
                <a:solidFill>
                  <a:srgbClr val="FF0000"/>
                </a:solidFill>
              </a:rPr>
              <a:t>really good </a:t>
            </a:r>
            <a:r>
              <a:rPr lang="en-GB" dirty="0" smtClean="0"/>
              <a:t>at doing it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 can </a:t>
            </a:r>
            <a:r>
              <a:rPr lang="en-GB" dirty="0" smtClean="0">
                <a:solidFill>
                  <a:srgbClr val="FF0000"/>
                </a:solidFill>
              </a:rPr>
              <a:t>show someone else </a:t>
            </a:r>
            <a:r>
              <a:rPr lang="en-GB" dirty="0" smtClean="0"/>
              <a:t>how to do it.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10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it look like, in Year 5 and 6?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u="sng" dirty="0" smtClean="0">
                <a:solidFill>
                  <a:srgbClr val="FF0000"/>
                </a:solidFill>
              </a:rPr>
              <a:t>All </a:t>
            </a:r>
            <a:r>
              <a:rPr lang="en-US" dirty="0" smtClean="0">
                <a:solidFill>
                  <a:srgbClr val="FF0000"/>
                </a:solidFill>
              </a:rPr>
              <a:t>children have the opportunity to :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 and develop prior knowledge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Be exposed to different learning styles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Consolidate their learning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Be challenged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eepen their understanding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attaining pupils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/>
              <a:t>Provides sufficient time to go </a:t>
            </a:r>
            <a:r>
              <a:rPr lang="en-GB" dirty="0">
                <a:solidFill>
                  <a:srgbClr val="FF0000"/>
                </a:solidFill>
              </a:rPr>
              <a:t>deeper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Provides the simplicity to </a:t>
            </a:r>
            <a:r>
              <a:rPr lang="en-GB" dirty="0">
                <a:solidFill>
                  <a:srgbClr val="FF0000"/>
                </a:solidFill>
              </a:rPr>
              <a:t>develop clarity </a:t>
            </a:r>
            <a:r>
              <a:rPr lang="en-GB" dirty="0"/>
              <a:t>of the mathematics and </a:t>
            </a:r>
            <a:r>
              <a:rPr lang="en-GB" dirty="0">
                <a:solidFill>
                  <a:srgbClr val="FF0000"/>
                </a:solidFill>
              </a:rPr>
              <a:t>make connections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Ensures that there are </a:t>
            </a:r>
            <a:r>
              <a:rPr lang="en-GB" dirty="0">
                <a:solidFill>
                  <a:srgbClr val="FF0000"/>
                </a:solidFill>
              </a:rPr>
              <a:t>no gaps </a:t>
            </a:r>
            <a:r>
              <a:rPr lang="en-GB" dirty="0"/>
              <a:t>in learning that would </a:t>
            </a:r>
            <a:r>
              <a:rPr lang="en-GB" dirty="0">
                <a:solidFill>
                  <a:srgbClr val="FF0000"/>
                </a:solidFill>
              </a:rPr>
              <a:t>hinder future progress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Struggling learners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/>
              <a:t>Provides small steps to </a:t>
            </a:r>
            <a:r>
              <a:rPr lang="en-GB" dirty="0">
                <a:solidFill>
                  <a:srgbClr val="FF0000"/>
                </a:solidFill>
              </a:rPr>
              <a:t>support </a:t>
            </a:r>
            <a:r>
              <a:rPr lang="en-GB" dirty="0"/>
              <a:t>learning and make connections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Provides sufficient </a:t>
            </a:r>
            <a:r>
              <a:rPr lang="en-GB" dirty="0">
                <a:solidFill>
                  <a:srgbClr val="FF0000"/>
                </a:solidFill>
              </a:rPr>
              <a:t>time to embed </a:t>
            </a:r>
            <a:r>
              <a:rPr lang="en-GB" dirty="0"/>
              <a:t>learning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Provides sufficient </a:t>
            </a:r>
            <a:r>
              <a:rPr lang="en-GB" dirty="0">
                <a:solidFill>
                  <a:srgbClr val="FF0000"/>
                </a:solidFill>
              </a:rPr>
              <a:t>scaffolding</a:t>
            </a:r>
            <a:r>
              <a:rPr lang="en-GB" dirty="0"/>
              <a:t> to enable progress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543</Words>
  <Application>Microsoft Office PowerPoint</Application>
  <PresentationFormat>On-screen Show (4:3)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Maths Mastery   Year 5 and 6</vt:lpstr>
      <vt:lpstr>Why the change?</vt:lpstr>
      <vt:lpstr>Maths Mastery in Year 5 and 6</vt:lpstr>
      <vt:lpstr>What do the children think it is?</vt:lpstr>
      <vt:lpstr>What does it look like, in Year 5 and 6?</vt:lpstr>
      <vt:lpstr>What does it mean to  master something?</vt:lpstr>
      <vt:lpstr>What does it look like, in Year 5 and 6?</vt:lpstr>
      <vt:lpstr>High attaining pupils</vt:lpstr>
      <vt:lpstr>Struggling learners</vt:lpstr>
      <vt:lpstr>PowerPoint Presentation</vt:lpstr>
      <vt:lpstr>How are we doing this…?</vt:lpstr>
      <vt:lpstr>How are we doing this…?</vt:lpstr>
      <vt:lpstr>How are we doing this…?</vt:lpstr>
      <vt:lpstr>How are we doing this…?</vt:lpstr>
      <vt:lpstr>How are we doing this…?</vt:lpstr>
      <vt:lpstr>How are we doing this…?</vt:lpstr>
      <vt:lpstr>How are we doing this…?</vt:lpstr>
      <vt:lpstr>How are we doing this…?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Mastery   Year 5 and 6</dc:title>
  <dc:creator>Clare Wood</dc:creator>
  <cp:lastModifiedBy>Clare Wood</cp:lastModifiedBy>
  <cp:revision>23</cp:revision>
  <dcterms:created xsi:type="dcterms:W3CDTF">2016-11-08T09:01:43Z</dcterms:created>
  <dcterms:modified xsi:type="dcterms:W3CDTF">2016-11-15T07:22:38Z</dcterms:modified>
</cp:coreProperties>
</file>